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2" r:id="rId3"/>
    <p:sldId id="273" r:id="rId4"/>
    <p:sldId id="280" r:id="rId5"/>
    <p:sldId id="279" r:id="rId6"/>
    <p:sldId id="260" r:id="rId7"/>
    <p:sldId id="282" r:id="rId8"/>
    <p:sldId id="263" r:id="rId9"/>
    <p:sldId id="278" r:id="rId10"/>
    <p:sldId id="274" r:id="rId11"/>
    <p:sldId id="259" r:id="rId12"/>
    <p:sldId id="258" r:id="rId13"/>
    <p:sldId id="281" r:id="rId14"/>
    <p:sldId id="264" r:id="rId15"/>
    <p:sldId id="270" r:id="rId16"/>
    <p:sldId id="276" r:id="rId17"/>
    <p:sldId id="275" r:id="rId18"/>
    <p:sldId id="266" r:id="rId19"/>
    <p:sldId id="277" r:id="rId20"/>
    <p:sldId id="268" r:id="rId21"/>
    <p:sldId id="269" r:id="rId22"/>
    <p:sldId id="271" r:id="rId23"/>
    <p:sldId id="283" r:id="rId2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252</c:v>
                </c:pt>
                <c:pt idx="1">
                  <c:v>1160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axId val="67263104"/>
        <c:axId val="67273088"/>
      </c:barChart>
      <c:catAx>
        <c:axId val="67263104"/>
        <c:scaling>
          <c:orientation val="minMax"/>
        </c:scaling>
        <c:axPos val="b"/>
        <c:numFmt formatCode="General" sourceLinked="1"/>
        <c:tickLblPos val="nextTo"/>
        <c:crossAx val="67273088"/>
        <c:crosses val="autoZero"/>
        <c:auto val="1"/>
        <c:lblAlgn val="ctr"/>
        <c:lblOffset val="100"/>
      </c:catAx>
      <c:valAx>
        <c:axId val="67273088"/>
        <c:scaling>
          <c:orientation val="minMax"/>
        </c:scaling>
        <c:axPos val="l"/>
        <c:majorGridlines/>
        <c:numFmt formatCode="General" sourceLinked="1"/>
        <c:tickLblPos val="nextTo"/>
        <c:crossAx val="672631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On Phone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252</c:v>
                </c:pt>
                <c:pt idx="1">
                  <c:v>1160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On Phone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Car</c:v>
                </c:pt>
                <c:pt idx="1">
                  <c:v>Suv</c:v>
                </c:pt>
                <c:pt idx="2">
                  <c:v>Truck</c:v>
                </c:pt>
                <c:pt idx="3">
                  <c:v>Van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125</c:v>
                </c:pt>
                <c:pt idx="1">
                  <c:v>69</c:v>
                </c:pt>
                <c:pt idx="2">
                  <c:v>24</c:v>
                </c:pt>
                <c:pt idx="3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Passangers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Car</c:v>
                </c:pt>
                <c:pt idx="1">
                  <c:v>Suv</c:v>
                </c:pt>
                <c:pt idx="2">
                  <c:v>Truck</c:v>
                </c:pt>
                <c:pt idx="3">
                  <c:v>Van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400">
          <a:noFill/>
        </a:ln>
      </c:spPr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Suv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Bristol</c:v>
                </c:pt>
                <c:pt idx="1">
                  <c:v>611</c:v>
                </c:pt>
                <c:pt idx="2">
                  <c:v>152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</c:v>
                </c:pt>
                <c:pt idx="1">
                  <c:v>23</c:v>
                </c:pt>
                <c:pt idx="2">
                  <c:v>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Van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Bristol</c:v>
                </c:pt>
                <c:pt idx="1">
                  <c:v>611</c:v>
                </c:pt>
                <c:pt idx="2">
                  <c:v>152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Sedan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Bristol</c:v>
                </c:pt>
                <c:pt idx="1">
                  <c:v>611</c:v>
                </c:pt>
                <c:pt idx="2">
                  <c:v>152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26</c:v>
                </c:pt>
                <c:pt idx="1">
                  <c:v>35</c:v>
                </c:pt>
                <c:pt idx="2">
                  <c:v>72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Truck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Bristol</c:v>
                </c:pt>
                <c:pt idx="1">
                  <c:v>611</c:v>
                </c:pt>
                <c:pt idx="2">
                  <c:v>152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12</c:v>
                </c:pt>
              </c:numCache>
            </c:numRef>
          </c:val>
        </c:ser>
        <c:overlap val="100"/>
        <c:axId val="81791232"/>
        <c:axId val="82088320"/>
      </c:barChart>
      <c:catAx>
        <c:axId val="81791232"/>
        <c:scaling>
          <c:orientation val="minMax"/>
        </c:scaling>
        <c:axPos val="b"/>
        <c:tickLblPos val="nextTo"/>
        <c:crossAx val="82088320"/>
        <c:crosses val="autoZero"/>
        <c:auto val="1"/>
        <c:lblAlgn val="ctr"/>
        <c:lblOffset val="100"/>
      </c:catAx>
      <c:valAx>
        <c:axId val="82088320"/>
        <c:scaling>
          <c:orientation val="minMax"/>
        </c:scaling>
        <c:axPos val="l"/>
        <c:majorGridlines/>
        <c:numFmt formatCode="0%" sourceLinked="1"/>
        <c:tickLblPos val="nextTo"/>
        <c:crossAx val="817912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8178D-285F-44C2-8A03-ECE15650DF6A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2E064-1D37-4FF0-B814-3FDDE60F28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97B2C-3C0A-4A42-8918-A37E3015CF86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C930D-8B5A-4451-A46F-C8AAC062C5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Virtually everyone owns a cell phone in today’s world. I’m sure most it</a:t>
            </a:r>
            <a:r>
              <a:rPr lang="en-US" baseline="0" dirty="0" smtClean="0"/>
              <a:t> not everyone in the classroom owns a cell phone. Whether or not we use it while driving is our decision.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930D-8B5A-4451-A46F-C8AAC062C59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930D-8B5A-4451-A46F-C8AAC062C59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5455A02-48B6-7940-9C36-C146877ECA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5455A02-48B6-7940-9C36-C146877ECA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85094E-011D-49B9-8C68-DD1049883B6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240FC1-2A2D-456E-8C78-5E83490A31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Distracted Driving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By: Joe MacGregor, Jeff Goldkamp, Doug </a:t>
            </a:r>
            <a:r>
              <a:rPr lang="en-US" dirty="0" smtClean="0"/>
              <a:t>Prikockis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Z-test Assumptions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State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 Independent SRS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3400" y="2711450"/>
          <a:ext cx="2057400" cy="4146550"/>
        </p:xfrm>
        <a:graphic>
          <a:graphicData uri="http://schemas.openxmlformats.org/presentationml/2006/ole">
            <p:oleObj spid="_x0000_s27650" name="Equation" r:id="rId3" imgW="825480" imgH="166356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2590800" y="2819400"/>
          <a:ext cx="987425" cy="2057400"/>
        </p:xfrm>
        <a:graphic>
          <a:graphicData uri="http://schemas.openxmlformats.org/presentationml/2006/ole">
            <p:oleObj spid="_x0000_s27651" name="Equation" r:id="rId4" imgW="304560" imgH="6346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1600200"/>
            <a:ext cx="3581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latin typeface="Times New Roman"/>
              </a:rPr>
              <a:t>Check</a:t>
            </a:r>
          </a:p>
          <a:p>
            <a:r>
              <a:rPr lang="en-US" sz="2800" b="1" dirty="0" smtClean="0">
                <a:latin typeface="Times New Roman"/>
              </a:rPr>
              <a:t>Assumed</a:t>
            </a:r>
          </a:p>
          <a:p>
            <a:endParaRPr lang="en-US" sz="2800" b="1" dirty="0" smtClean="0">
              <a:latin typeface="Times New Roman"/>
            </a:endParaRPr>
          </a:p>
          <a:p>
            <a:r>
              <a:rPr lang="en-US" sz="2800" b="1" dirty="0" smtClean="0">
                <a:latin typeface="Times New Roman"/>
              </a:rPr>
              <a:t>.2118 x 656 = 138.94</a:t>
            </a:r>
          </a:p>
          <a:p>
            <a:r>
              <a:rPr lang="en-US" sz="2800" b="1" dirty="0" smtClean="0">
                <a:latin typeface="Times New Roman"/>
              </a:rPr>
              <a:t>.7882 x 656 = 524.28</a:t>
            </a:r>
          </a:p>
          <a:p>
            <a:endParaRPr lang="en-US" sz="2800" b="1" dirty="0" smtClean="0">
              <a:latin typeface="Times New Roman"/>
            </a:endParaRPr>
          </a:p>
          <a:p>
            <a:r>
              <a:rPr lang="en-US" sz="2800" b="1" dirty="0" smtClean="0">
                <a:latin typeface="Times New Roman"/>
              </a:rPr>
              <a:t>.1495 x 756= 113.02</a:t>
            </a:r>
          </a:p>
          <a:p>
            <a:r>
              <a:rPr lang="en-US" sz="2800" b="1" dirty="0" smtClean="0">
                <a:latin typeface="Times New Roman"/>
              </a:rPr>
              <a:t>.8505 x 756 = 642.98</a:t>
            </a:r>
          </a:p>
          <a:p>
            <a:r>
              <a:rPr lang="en-US" sz="2800" b="1" dirty="0" smtClean="0">
                <a:latin typeface="Times New Roman"/>
              </a:rPr>
              <a:t>Pop &gt; 6560</a:t>
            </a:r>
          </a:p>
          <a:p>
            <a:r>
              <a:rPr lang="en-US" sz="2800" b="1" dirty="0" smtClean="0">
                <a:latin typeface="Times New Roman"/>
              </a:rPr>
              <a:t>Pop &gt; 7560</a:t>
            </a:r>
          </a:p>
          <a:p>
            <a:endParaRPr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Z-Test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8696" b="6522"/>
          <a:stretch>
            <a:fillRect/>
          </a:stretch>
        </p:blipFill>
        <p:spPr bwMode="auto">
          <a:xfrm>
            <a:off x="0" y="2057400"/>
            <a:ext cx="429208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8511" b="6383"/>
          <a:stretch>
            <a:fillRect/>
          </a:stretch>
        </p:blipFill>
        <p:spPr bwMode="auto">
          <a:xfrm>
            <a:off x="4758612" y="2057400"/>
            <a:ext cx="438538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5410200" y="4572000"/>
            <a:ext cx="3733800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Z-Test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19200" y="1676400"/>
          <a:ext cx="6477000" cy="444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Overall females were on their phone more than males</a:t>
            </a:r>
            <a:endParaRPr lang="en-US" dirty="0"/>
          </a:p>
          <a:p>
            <a:r>
              <a:rPr lang="en-US" dirty="0" smtClean="0"/>
              <a:t>We observed more males then females</a:t>
            </a:r>
          </a:p>
          <a:p>
            <a:pPr lvl="1"/>
            <a:r>
              <a:rPr lang="en-US" dirty="0" smtClean="0"/>
              <a:t>21% female, 15% male</a:t>
            </a:r>
          </a:p>
          <a:p>
            <a:r>
              <a:rPr lang="en-US" dirty="0" smtClean="0"/>
              <a:t>We believe that females drive and use their cell phones more than </a:t>
            </a:r>
            <a:r>
              <a:rPr lang="en-US" dirty="0" smtClean="0"/>
              <a:t>males</a:t>
            </a:r>
          </a:p>
          <a:p>
            <a:r>
              <a:rPr lang="en-US" dirty="0" smtClean="0"/>
              <a:t>Of the people driving on using their cell phones</a:t>
            </a:r>
          </a:p>
          <a:p>
            <a:pPr lvl="1"/>
            <a:r>
              <a:rPr lang="en-US" dirty="0" smtClean="0"/>
              <a:t>53%-car</a:t>
            </a:r>
          </a:p>
          <a:p>
            <a:pPr lvl="1"/>
            <a:r>
              <a:rPr lang="en-US" dirty="0" smtClean="0"/>
              <a:t>30%-SUV</a:t>
            </a:r>
          </a:p>
          <a:p>
            <a:pPr lvl="1"/>
            <a:r>
              <a:rPr lang="en-US" dirty="0" smtClean="0"/>
              <a:t>10%-truck</a:t>
            </a:r>
          </a:p>
          <a:p>
            <a:pPr lvl="1"/>
            <a:r>
              <a:rPr lang="en-US" dirty="0" smtClean="0"/>
              <a:t>7%-van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0178" name="Picture 2" descr="http://www.emmitsburg.net/humor/pictures/2002/WomanDriv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199" y="2057400"/>
            <a:ext cx="4244381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Z-Test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003300" y="1600200"/>
          <a:ext cx="4164013" cy="3654425"/>
        </p:xfrm>
        <a:graphic>
          <a:graphicData uri="http://schemas.openxmlformats.org/presentationml/2006/ole">
            <p:oleObj spid="_x0000_s3074" name="Equation" r:id="rId3" imgW="1968480" imgH="1726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Prop Z-test cont.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reject Ho because p-value&lt;α=0.05</a:t>
            </a:r>
          </a:p>
          <a:p>
            <a:r>
              <a:rPr lang="en-US" dirty="0" smtClean="0"/>
              <a:t>We have sufficient evidence that the proportion of women driving while using their cell phones is greater than the proportion of men who drive and use their cell phones</a:t>
            </a:r>
            <a:endParaRPr lang="en-US" dirty="0"/>
          </a:p>
        </p:txBody>
      </p:sp>
      <p:pic>
        <p:nvPicPr>
          <p:cNvPr id="6" name="Content Placeholder 5" descr="P100040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60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 Squared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 Squared Assumptions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 independent SRS</a:t>
            </a:r>
          </a:p>
          <a:p>
            <a:r>
              <a:rPr lang="en-US" dirty="0" smtClean="0"/>
              <a:t>All expected counts are </a:t>
            </a:r>
            <a:r>
              <a:rPr lang="en-US" u="sng" dirty="0" smtClean="0"/>
              <a:t>&gt;</a:t>
            </a:r>
            <a:r>
              <a:rPr lang="en-US" dirty="0" smtClean="0"/>
              <a:t> 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2 independent SRS</a:t>
            </a:r>
          </a:p>
          <a:p>
            <a:pPr lvl="1"/>
            <a:r>
              <a:rPr lang="en-US" dirty="0" smtClean="0"/>
              <a:t>Assumed</a:t>
            </a:r>
          </a:p>
          <a:p>
            <a:r>
              <a:rPr lang="en-US" dirty="0" smtClean="0"/>
              <a:t>Assumed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 Squared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Ho: there is no association between type of car and using a cell phone</a:t>
            </a:r>
          </a:p>
          <a:p>
            <a:r>
              <a:rPr lang="en-US" dirty="0" smtClean="0"/>
              <a:t>Ha: there is an association between type of car and using a cell phone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882650" y="3962400"/>
          <a:ext cx="7032625" cy="762000"/>
        </p:xfrm>
        <a:graphic>
          <a:graphicData uri="http://schemas.openxmlformats.org/presentationml/2006/ole">
            <p:oleObj spid="_x0000_s22530" name="Equation" r:id="rId3" imgW="4101840" imgH="4442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181600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P(</a:t>
            </a:r>
            <a:r>
              <a:rPr lang="el-GR" sz="3200" dirty="0" smtClean="0"/>
              <a:t>χ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&gt;8.76/</a:t>
            </a:r>
            <a:r>
              <a:rPr lang="en-US" sz="3200" dirty="0" smtClean="0"/>
              <a:t>df</a:t>
            </a:r>
            <a:r>
              <a:rPr lang="en-US" sz="3200" dirty="0" smtClean="0"/>
              <a:t>=6)= .1873104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 Squared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fail to reject Ho because p-value&gt;</a:t>
            </a:r>
            <a:r>
              <a:rPr lang="el-GR" dirty="0" smtClean="0"/>
              <a:t>α</a:t>
            </a:r>
            <a:r>
              <a:rPr lang="en-US" dirty="0" smtClean="0"/>
              <a:t>=0.05</a:t>
            </a:r>
          </a:p>
          <a:p>
            <a:r>
              <a:rPr lang="en-US" dirty="0" smtClean="0"/>
              <a:t>We have sufficient evidence that there is no association between type of car and using a cell phone</a:t>
            </a:r>
          </a:p>
          <a:p>
            <a:r>
              <a:rPr lang="en-US" dirty="0" smtClean="0"/>
              <a:t>We believe that the type of car does not effect whether the driver uses their cell phone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Distracted Driving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Virtually everyone owns a cell phone </a:t>
            </a:r>
          </a:p>
          <a:p>
            <a:r>
              <a:rPr lang="en-US" dirty="0" smtClean="0"/>
              <a:t>Some studies indicate that drivers using their cell phones are 4 times more likely to be involved in an accident</a:t>
            </a:r>
          </a:p>
          <a:p>
            <a:r>
              <a:rPr lang="en-US" dirty="0" smtClean="0"/>
              <a:t>The Federal Government warns motorists about using their cell phones while driving, but no state legislation has made it illegal</a:t>
            </a:r>
          </a:p>
          <a:p>
            <a:r>
              <a:rPr lang="en-US" dirty="0" smtClean="0"/>
              <a:t>According to a Harvard study, 2,600 traffic deaths are caused by driving on their cell phone</a:t>
            </a:r>
          </a:p>
          <a:p>
            <a:r>
              <a:rPr lang="en-US" dirty="0" smtClean="0"/>
              <a:t>570,000 accidents leading to minor or serious injuries are a result of a driver(s) using their cell phones while driving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371600"/>
            <a:ext cx="2987925" cy="2286000"/>
          </a:xfrm>
          <a:prstGeom prst="rect">
            <a:avLst/>
          </a:prstGeom>
        </p:spPr>
      </p:pic>
      <p:pic>
        <p:nvPicPr>
          <p:cNvPr id="5" name="Picture 4" descr="P10004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4038600"/>
            <a:ext cx="3124200" cy="23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Observed/Expected Counts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24384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 Data Analysis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 phone users were driving sedans more than other  vehicles</a:t>
            </a:r>
          </a:p>
          <a:p>
            <a:r>
              <a:rPr lang="en-US" dirty="0" smtClean="0"/>
              <a:t>Vans seemed to have lowest cell phone users</a:t>
            </a:r>
          </a:p>
          <a:p>
            <a:r>
              <a:rPr lang="en-US" dirty="0" smtClean="0"/>
              <a:t>The intersection of 152 &amp; County line road has the most cell phone users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believe that more people drive sedans and use cell </a:t>
            </a:r>
            <a:r>
              <a:rPr lang="en-US" dirty="0" smtClean="0"/>
              <a:t>phones (than any other vehicle)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Lurking Variables </a:t>
            </a:r>
            <a:br>
              <a:rPr lang="en-US" dirty="0" smtClean="0"/>
            </a:br>
            <a:r>
              <a:rPr lang="en-US" dirty="0" smtClean="0"/>
              <a:t>Sources of error/bias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Time of day-morning, lunch hour, rush hour</a:t>
            </a:r>
          </a:p>
          <a:p>
            <a:r>
              <a:rPr lang="en-US" dirty="0" smtClean="0"/>
              <a:t>Weather conditions- people may be more inclined to text when the weather is nice</a:t>
            </a:r>
          </a:p>
          <a:p>
            <a:r>
              <a:rPr lang="en-US" dirty="0" smtClean="0"/>
              <a:t>Day of the week</a:t>
            </a:r>
          </a:p>
          <a:p>
            <a:r>
              <a:rPr lang="en-US" dirty="0" smtClean="0"/>
              <a:t>Traffic conditions</a:t>
            </a:r>
          </a:p>
          <a:p>
            <a:r>
              <a:rPr lang="en-US" dirty="0" smtClean="0"/>
              <a:t>Blue tooth</a:t>
            </a:r>
          </a:p>
          <a:p>
            <a:r>
              <a:rPr lang="en-US" dirty="0" smtClean="0"/>
              <a:t>Tinted windows</a:t>
            </a:r>
          </a:p>
          <a:p>
            <a:r>
              <a:rPr lang="en-US" dirty="0" smtClean="0"/>
              <a:t>Miscommunication</a:t>
            </a:r>
          </a:p>
          <a:p>
            <a:r>
              <a:rPr lang="en-US" dirty="0" smtClean="0"/>
              <a:t>Not recording gender correctly</a:t>
            </a:r>
          </a:p>
          <a:p>
            <a:r>
              <a:rPr lang="en-US" dirty="0" smtClean="0"/>
              <a:t>Manual or automatic</a:t>
            </a:r>
            <a:endParaRPr lang="en-US" dirty="0"/>
          </a:p>
        </p:txBody>
      </p:sp>
      <p:pic>
        <p:nvPicPr>
          <p:cNvPr id="5" name="Content Placeholder 4" descr="P100040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676400"/>
            <a:ext cx="396240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enjoyed collecting the data</a:t>
            </a:r>
          </a:p>
          <a:p>
            <a:r>
              <a:rPr lang="en-US" dirty="0" smtClean="0"/>
              <a:t>We expected more females to use their cell phones while driving, which was true based on our data</a:t>
            </a:r>
          </a:p>
          <a:p>
            <a:r>
              <a:rPr lang="en-US" dirty="0" smtClean="0"/>
              <a:t>We didn’t expect people driving while playing psp or reading a book</a:t>
            </a:r>
            <a:endParaRPr lang="en-US" dirty="0"/>
          </a:p>
        </p:txBody>
      </p:sp>
      <p:pic>
        <p:nvPicPr>
          <p:cNvPr id="6" name="Content Placeholder 5" descr="P10004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1752600"/>
            <a:ext cx="403860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wanted to research how many people were on their phones while driving</a:t>
            </a:r>
          </a:p>
          <a:p>
            <a:r>
              <a:rPr lang="en-US" dirty="0" smtClean="0"/>
              <a:t>1412 total vehicles</a:t>
            </a:r>
          </a:p>
          <a:p>
            <a:r>
              <a:rPr lang="en-US" dirty="0" smtClean="0"/>
              <a:t>252 drivers on their cell phones</a:t>
            </a:r>
          </a:p>
          <a:p>
            <a:r>
              <a:rPr lang="en-US" dirty="0" smtClean="0"/>
              <a:t>Observed type of car</a:t>
            </a:r>
          </a:p>
          <a:p>
            <a:r>
              <a:rPr lang="en-US" dirty="0" smtClean="0"/>
              <a:t>Three Locations</a:t>
            </a:r>
          </a:p>
          <a:p>
            <a:pPr lvl="1"/>
            <a:r>
              <a:rPr lang="en-US" dirty="0" smtClean="0"/>
              <a:t>Bristol Road &amp; 611</a:t>
            </a:r>
          </a:p>
          <a:p>
            <a:pPr lvl="2"/>
            <a:r>
              <a:rPr lang="en-US" dirty="0" smtClean="0"/>
              <a:t>3-4 pm</a:t>
            </a:r>
          </a:p>
          <a:p>
            <a:pPr lvl="1"/>
            <a:r>
              <a:rPr lang="en-US" dirty="0" smtClean="0"/>
              <a:t>611 &amp; Valley Square</a:t>
            </a:r>
          </a:p>
          <a:p>
            <a:pPr lvl="2"/>
            <a:r>
              <a:rPr lang="en-US" dirty="0" smtClean="0"/>
              <a:t>4:05-5:05 pm</a:t>
            </a:r>
          </a:p>
          <a:p>
            <a:pPr lvl="1"/>
            <a:r>
              <a:rPr lang="en-US" dirty="0" smtClean="0"/>
              <a:t>County Line &amp; 152</a:t>
            </a:r>
          </a:p>
          <a:p>
            <a:pPr lvl="2"/>
            <a:r>
              <a:rPr lang="en-US" dirty="0" smtClean="0"/>
              <a:t>5:20-6:20 pm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observed the most amount of cell phone users at County Line &amp; 152</a:t>
            </a:r>
          </a:p>
          <a:p>
            <a:r>
              <a:rPr lang="en-US" dirty="0" smtClean="0"/>
              <a:t>We expected to see more people using their cell phones</a:t>
            </a:r>
          </a:p>
          <a:p>
            <a:r>
              <a:rPr lang="en-US" dirty="0" smtClean="0"/>
              <a:t>Proportion of females was greater than the proportion of females using their cell phones</a:t>
            </a:r>
          </a:p>
          <a:p>
            <a:endParaRPr lang="en-US" dirty="0"/>
          </a:p>
        </p:txBody>
      </p:sp>
      <p:pic>
        <p:nvPicPr>
          <p:cNvPr id="30722" name="Picture 2" descr="http://letustalk.files.wordpress.com/2009/01/driving-talking-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299525"/>
            <a:ext cx="2009775" cy="255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 Prop Z-test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Prop Z-Test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</a:p>
          <a:p>
            <a:pPr lvl="1">
              <a:buNone/>
            </a:pPr>
            <a:r>
              <a:rPr lang="en-US" dirty="0" smtClean="0"/>
              <a:t> 1. SRS				1.assumed</a:t>
            </a:r>
          </a:p>
          <a:p>
            <a:pPr lvl="1">
              <a:buNone/>
            </a:pPr>
            <a:r>
              <a:rPr lang="en-US" dirty="0" smtClean="0"/>
              <a:t> 2.np</a:t>
            </a:r>
            <a:r>
              <a:rPr lang="en-US" u="sng" dirty="0" smtClean="0"/>
              <a:t>&gt;</a:t>
            </a:r>
            <a:r>
              <a:rPr lang="en-US" dirty="0" smtClean="0"/>
              <a:t>10				2. 1412(.17847)</a:t>
            </a:r>
            <a:r>
              <a:rPr lang="en-US" u="sng" dirty="0" smtClean="0"/>
              <a:t>&gt;</a:t>
            </a:r>
            <a:r>
              <a:rPr lang="en-US" dirty="0" smtClean="0"/>
              <a:t>10  </a:t>
            </a:r>
          </a:p>
          <a:p>
            <a:pPr lvl="1">
              <a:buNone/>
            </a:pPr>
            <a:r>
              <a:rPr lang="en-US" dirty="0" smtClean="0"/>
              <a:t>    n(1-p)</a:t>
            </a:r>
            <a:r>
              <a:rPr lang="en-US" u="sng" dirty="0" smtClean="0"/>
              <a:t>&gt;</a:t>
            </a:r>
            <a:r>
              <a:rPr lang="en-US" dirty="0" smtClean="0"/>
              <a:t>10			    1412(.82153)</a:t>
            </a:r>
            <a:r>
              <a:rPr lang="en-US" u="sng" dirty="0" smtClean="0"/>
              <a:t>&gt;</a:t>
            </a:r>
            <a:r>
              <a:rPr lang="en-US" dirty="0" smtClean="0"/>
              <a:t>10</a:t>
            </a:r>
          </a:p>
          <a:p>
            <a:pPr lvl="1">
              <a:buNone/>
            </a:pPr>
            <a:r>
              <a:rPr lang="en-US" dirty="0" smtClean="0"/>
              <a:t>3. pop</a:t>
            </a:r>
            <a:r>
              <a:rPr lang="en-US" u="sng" dirty="0" smtClean="0"/>
              <a:t>&gt;</a:t>
            </a:r>
            <a:r>
              <a:rPr lang="en-US" dirty="0" smtClean="0"/>
              <a:t>10*n          		3. pop</a:t>
            </a:r>
            <a:r>
              <a:rPr lang="en-US" u="sng" dirty="0" smtClean="0"/>
              <a:t>&gt;</a:t>
            </a:r>
            <a:r>
              <a:rPr lang="en-US" dirty="0" smtClean="0"/>
              <a:t>10(1412)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8674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Prop Z-Test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52400" y="2133600"/>
          <a:ext cx="4800600" cy="337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4191000" y="2057400"/>
          <a:ext cx="4953000" cy="309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 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From our observations, we found that 18% of drivers were on their cell phones, while 82% were not</a:t>
            </a:r>
          </a:p>
          <a:p>
            <a:r>
              <a:rPr lang="en-US" dirty="0" smtClean="0"/>
              <a:t>252 drivers were on their cell phones</a:t>
            </a:r>
          </a:p>
          <a:p>
            <a:r>
              <a:rPr lang="en-US" dirty="0" smtClean="0"/>
              <a:t>1160 were not on their cell phones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We believe that the majority of people don’t use their cell phones while driving</a:t>
            </a:r>
            <a:endParaRPr lang="en-US" dirty="0"/>
          </a:p>
        </p:txBody>
      </p:sp>
      <p:pic>
        <p:nvPicPr>
          <p:cNvPr id="107522" name="Picture 2" descr="http://www.magazine.ucla.edu/exclusives/print/teen-driver-saf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86200"/>
            <a:ext cx="41910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Prop Z-Test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o</a:t>
            </a:r>
            <a:r>
              <a:rPr lang="en-US" dirty="0" smtClean="0"/>
              <a:t>: p=.2</a:t>
            </a:r>
          </a:p>
          <a:p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p&gt;.2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P(z&gt;0.0462)=0.4816</a:t>
            </a:r>
          </a:p>
          <a:p>
            <a:r>
              <a:rPr lang="en-US" dirty="0" smtClean="0"/>
              <a:t>We fail to reject H</a:t>
            </a:r>
            <a:r>
              <a:rPr lang="en-US" baseline="-25000" dirty="0" smtClean="0"/>
              <a:t>o</a:t>
            </a:r>
            <a:r>
              <a:rPr lang="en-US" dirty="0" smtClean="0"/>
              <a:t> because p-value is &gt;α=0.05</a:t>
            </a:r>
          </a:p>
          <a:p>
            <a:r>
              <a:rPr lang="en-US" dirty="0" smtClean="0"/>
              <a:t>We have sufficient evidence that the observed number of drivers using their cell phones is close if not equal to the national average of .2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962400" y="1752600"/>
          <a:ext cx="3800475" cy="1706563"/>
        </p:xfrm>
        <a:graphic>
          <a:graphicData uri="http://schemas.openxmlformats.org/presentationml/2006/ole">
            <p:oleObj spid="_x0000_s2052" name="Equation" r:id="rId3" imgW="1498600" imgH="6731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38928" y="48679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 Prop Z-test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435</TotalTime>
  <Words>741</Words>
  <Application>Microsoft Office PowerPoint</Application>
  <PresentationFormat>On-screen Show (4:3)</PresentationFormat>
  <Paragraphs>117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Median</vt:lpstr>
      <vt:lpstr>Equation</vt:lpstr>
      <vt:lpstr>Distracted Driving</vt:lpstr>
      <vt:lpstr>Distracted Driving</vt:lpstr>
      <vt:lpstr>Collecting Data</vt:lpstr>
      <vt:lpstr>1 Prop Z-test</vt:lpstr>
      <vt:lpstr>1 Prop Z-Test Cont.</vt:lpstr>
      <vt:lpstr>1 Prop Z-Test</vt:lpstr>
      <vt:lpstr>Exploratory Data Analysis</vt:lpstr>
      <vt:lpstr>1 Prop Z-Test Cont.</vt:lpstr>
      <vt:lpstr>2 Prop Z-test</vt:lpstr>
      <vt:lpstr>2 prop Z-test Assumptions</vt:lpstr>
      <vt:lpstr>2 Prop Z-Test</vt:lpstr>
      <vt:lpstr>2 Prop Z-Test</vt:lpstr>
      <vt:lpstr>Exploratory Data Analysis</vt:lpstr>
      <vt:lpstr>2 Prop Z-Test</vt:lpstr>
      <vt:lpstr>2 Prop Z-test cont.</vt:lpstr>
      <vt:lpstr>Chi Squared Test</vt:lpstr>
      <vt:lpstr>Chi Squared Assumptions</vt:lpstr>
      <vt:lpstr>Chi Squared Test</vt:lpstr>
      <vt:lpstr>Chi Squared Test</vt:lpstr>
      <vt:lpstr>Observed/Expected Counts</vt:lpstr>
      <vt:lpstr>Exploratory Data Analysis</vt:lpstr>
      <vt:lpstr>Lurking Variables  Sources of error/bias</vt:lpstr>
      <vt:lpstr>Personal Opinion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84</cp:revision>
  <dcterms:created xsi:type="dcterms:W3CDTF">2010-06-09T01:31:05Z</dcterms:created>
  <dcterms:modified xsi:type="dcterms:W3CDTF">2010-06-09T17:44:50Z</dcterms:modified>
</cp:coreProperties>
</file>